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7E0A83-A0DA-46CF-AF2A-29923B508D56}"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D6CE9-AF80-47F2-9604-C70FE1DEE88C}" type="slidenum">
              <a:rPr lang="en-US" smtClean="0"/>
              <a:t>‹#›</a:t>
            </a:fld>
            <a:endParaRPr lang="en-US"/>
          </a:p>
        </p:txBody>
      </p:sp>
    </p:spTree>
    <p:extLst>
      <p:ext uri="{BB962C8B-B14F-4D97-AF65-F5344CB8AC3E}">
        <p14:creationId xmlns:p14="http://schemas.microsoft.com/office/powerpoint/2010/main" val="2199085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7E0A83-A0DA-46CF-AF2A-29923B508D56}"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D6CE9-AF80-47F2-9604-C70FE1DEE88C}" type="slidenum">
              <a:rPr lang="en-US" smtClean="0"/>
              <a:t>‹#›</a:t>
            </a:fld>
            <a:endParaRPr lang="en-US"/>
          </a:p>
        </p:txBody>
      </p:sp>
    </p:spTree>
    <p:extLst>
      <p:ext uri="{BB962C8B-B14F-4D97-AF65-F5344CB8AC3E}">
        <p14:creationId xmlns:p14="http://schemas.microsoft.com/office/powerpoint/2010/main" val="3307093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7E0A83-A0DA-46CF-AF2A-29923B508D56}"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D6CE9-AF80-47F2-9604-C70FE1DEE88C}" type="slidenum">
              <a:rPr lang="en-US" smtClean="0"/>
              <a:t>‹#›</a:t>
            </a:fld>
            <a:endParaRPr lang="en-US"/>
          </a:p>
        </p:txBody>
      </p:sp>
    </p:spTree>
    <p:extLst>
      <p:ext uri="{BB962C8B-B14F-4D97-AF65-F5344CB8AC3E}">
        <p14:creationId xmlns:p14="http://schemas.microsoft.com/office/powerpoint/2010/main" val="2670274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7E0A83-A0DA-46CF-AF2A-29923B508D56}"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D6CE9-AF80-47F2-9604-C70FE1DEE88C}" type="slidenum">
              <a:rPr lang="en-US" smtClean="0"/>
              <a:t>‹#›</a:t>
            </a:fld>
            <a:endParaRPr lang="en-US"/>
          </a:p>
        </p:txBody>
      </p:sp>
    </p:spTree>
    <p:extLst>
      <p:ext uri="{BB962C8B-B14F-4D97-AF65-F5344CB8AC3E}">
        <p14:creationId xmlns:p14="http://schemas.microsoft.com/office/powerpoint/2010/main" val="650251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7E0A83-A0DA-46CF-AF2A-29923B508D56}"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D6CE9-AF80-47F2-9604-C70FE1DEE88C}" type="slidenum">
              <a:rPr lang="en-US" smtClean="0"/>
              <a:t>‹#›</a:t>
            </a:fld>
            <a:endParaRPr lang="en-US"/>
          </a:p>
        </p:txBody>
      </p:sp>
    </p:spTree>
    <p:extLst>
      <p:ext uri="{BB962C8B-B14F-4D97-AF65-F5344CB8AC3E}">
        <p14:creationId xmlns:p14="http://schemas.microsoft.com/office/powerpoint/2010/main" val="500527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7E0A83-A0DA-46CF-AF2A-29923B508D56}"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8D6CE9-AF80-47F2-9604-C70FE1DEE88C}" type="slidenum">
              <a:rPr lang="en-US" smtClean="0"/>
              <a:t>‹#›</a:t>
            </a:fld>
            <a:endParaRPr lang="en-US"/>
          </a:p>
        </p:txBody>
      </p:sp>
    </p:spTree>
    <p:extLst>
      <p:ext uri="{BB962C8B-B14F-4D97-AF65-F5344CB8AC3E}">
        <p14:creationId xmlns:p14="http://schemas.microsoft.com/office/powerpoint/2010/main" val="1786292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7E0A83-A0DA-46CF-AF2A-29923B508D56}"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8D6CE9-AF80-47F2-9604-C70FE1DEE88C}" type="slidenum">
              <a:rPr lang="en-US" smtClean="0"/>
              <a:t>‹#›</a:t>
            </a:fld>
            <a:endParaRPr lang="en-US"/>
          </a:p>
        </p:txBody>
      </p:sp>
    </p:spTree>
    <p:extLst>
      <p:ext uri="{BB962C8B-B14F-4D97-AF65-F5344CB8AC3E}">
        <p14:creationId xmlns:p14="http://schemas.microsoft.com/office/powerpoint/2010/main" val="817530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7E0A83-A0DA-46CF-AF2A-29923B508D56}"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8D6CE9-AF80-47F2-9604-C70FE1DEE88C}" type="slidenum">
              <a:rPr lang="en-US" smtClean="0"/>
              <a:t>‹#›</a:t>
            </a:fld>
            <a:endParaRPr lang="en-US"/>
          </a:p>
        </p:txBody>
      </p:sp>
    </p:spTree>
    <p:extLst>
      <p:ext uri="{BB962C8B-B14F-4D97-AF65-F5344CB8AC3E}">
        <p14:creationId xmlns:p14="http://schemas.microsoft.com/office/powerpoint/2010/main" val="1077316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7E0A83-A0DA-46CF-AF2A-29923B508D56}"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8D6CE9-AF80-47F2-9604-C70FE1DEE88C}" type="slidenum">
              <a:rPr lang="en-US" smtClean="0"/>
              <a:t>‹#›</a:t>
            </a:fld>
            <a:endParaRPr lang="en-US"/>
          </a:p>
        </p:txBody>
      </p:sp>
    </p:spTree>
    <p:extLst>
      <p:ext uri="{BB962C8B-B14F-4D97-AF65-F5344CB8AC3E}">
        <p14:creationId xmlns:p14="http://schemas.microsoft.com/office/powerpoint/2010/main" val="3964533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7E0A83-A0DA-46CF-AF2A-29923B508D56}"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8D6CE9-AF80-47F2-9604-C70FE1DEE88C}" type="slidenum">
              <a:rPr lang="en-US" smtClean="0"/>
              <a:t>‹#›</a:t>
            </a:fld>
            <a:endParaRPr lang="en-US"/>
          </a:p>
        </p:txBody>
      </p:sp>
    </p:spTree>
    <p:extLst>
      <p:ext uri="{BB962C8B-B14F-4D97-AF65-F5344CB8AC3E}">
        <p14:creationId xmlns:p14="http://schemas.microsoft.com/office/powerpoint/2010/main" val="4083120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7E0A83-A0DA-46CF-AF2A-29923B508D56}"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8D6CE9-AF80-47F2-9604-C70FE1DEE88C}" type="slidenum">
              <a:rPr lang="en-US" smtClean="0"/>
              <a:t>‹#›</a:t>
            </a:fld>
            <a:endParaRPr lang="en-US"/>
          </a:p>
        </p:txBody>
      </p:sp>
    </p:spTree>
    <p:extLst>
      <p:ext uri="{BB962C8B-B14F-4D97-AF65-F5344CB8AC3E}">
        <p14:creationId xmlns:p14="http://schemas.microsoft.com/office/powerpoint/2010/main" val="1384136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7E0A83-A0DA-46CF-AF2A-29923B508D56}"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D6CE9-AF80-47F2-9604-C70FE1DEE88C}" type="slidenum">
              <a:rPr lang="en-US" smtClean="0"/>
              <a:t>‹#›</a:t>
            </a:fld>
            <a:endParaRPr lang="en-US"/>
          </a:p>
        </p:txBody>
      </p:sp>
    </p:spTree>
    <p:extLst>
      <p:ext uri="{BB962C8B-B14F-4D97-AF65-F5344CB8AC3E}">
        <p14:creationId xmlns:p14="http://schemas.microsoft.com/office/powerpoint/2010/main" val="1215886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38600" y="42053"/>
            <a:ext cx="1500732" cy="507831"/>
          </a:xfrm>
          <a:prstGeom prst="rect">
            <a:avLst/>
          </a:prstGeom>
          <a:noFill/>
        </p:spPr>
        <p:txBody>
          <a:bodyPr wrap="none" rtlCol="0">
            <a:spAutoFit/>
          </a:bodyPr>
          <a:lstStyle/>
          <a:p>
            <a:r>
              <a:rPr lang="en-US" sz="2700" b="1" dirty="0">
                <a:latin typeface="Pea Katrina" pitchFamily="2" charset="0"/>
              </a:rPr>
              <a:t>October</a:t>
            </a:r>
            <a:endParaRPr lang="en-US" sz="2700" b="1" dirty="0">
              <a:latin typeface="Pea Katrina" pitchFamily="2" charset="0"/>
            </a:endParaRPr>
          </a:p>
        </p:txBody>
      </p:sp>
      <p:sp>
        <p:nvSpPr>
          <p:cNvPr id="5" name="Rounded Rectangle 4"/>
          <p:cNvSpPr/>
          <p:nvPr/>
        </p:nvSpPr>
        <p:spPr>
          <a:xfrm>
            <a:off x="4038600" y="514350"/>
            <a:ext cx="3143250" cy="68580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Rounded Rectangle 5"/>
          <p:cNvSpPr/>
          <p:nvPr/>
        </p:nvSpPr>
        <p:spPr>
          <a:xfrm>
            <a:off x="3638550" y="1314450"/>
            <a:ext cx="4914900" cy="120015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ounded Rectangle 6"/>
          <p:cNvSpPr/>
          <p:nvPr/>
        </p:nvSpPr>
        <p:spPr>
          <a:xfrm>
            <a:off x="3638550" y="2628900"/>
            <a:ext cx="2343150" cy="211455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ounded Rectangle 7"/>
          <p:cNvSpPr/>
          <p:nvPr/>
        </p:nvSpPr>
        <p:spPr>
          <a:xfrm>
            <a:off x="6153150" y="2628900"/>
            <a:ext cx="2343150" cy="211455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u="sng"/>
              <a:t>Special Schedule</a:t>
            </a:r>
          </a:p>
          <a:p>
            <a:endParaRPr lang="en-US" sz="1350" u="sng"/>
          </a:p>
          <a:p>
            <a:r>
              <a:rPr lang="en-US" sz="1350"/>
              <a:t>Monday – Gym</a:t>
            </a:r>
          </a:p>
          <a:p>
            <a:r>
              <a:rPr lang="en-US" sz="1350"/>
              <a:t>Tuesday – Art</a:t>
            </a:r>
          </a:p>
          <a:p>
            <a:r>
              <a:rPr lang="en-US" sz="1350"/>
              <a:t>Wednesday – Library </a:t>
            </a:r>
          </a:p>
          <a:p>
            <a:r>
              <a:rPr lang="en-US" sz="1350"/>
              <a:t>Thursday –  Gym</a:t>
            </a:r>
          </a:p>
          <a:p>
            <a:r>
              <a:rPr lang="en-US" sz="1350"/>
              <a:t>Friday – Music</a:t>
            </a:r>
            <a:endParaRPr lang="en-US" sz="1350" dirty="0"/>
          </a:p>
        </p:txBody>
      </p:sp>
      <p:sp>
        <p:nvSpPr>
          <p:cNvPr id="9" name="Rounded Rectangle 8"/>
          <p:cNvSpPr/>
          <p:nvPr/>
        </p:nvSpPr>
        <p:spPr>
          <a:xfrm>
            <a:off x="3638550" y="4854065"/>
            <a:ext cx="4857750" cy="114300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750" dirty="0">
              <a:solidFill>
                <a:schemeClr val="tx1"/>
              </a:solidFill>
              <a:latin typeface="Pea Katrina" pitchFamily="2" charset="0"/>
            </a:endParaRPr>
          </a:p>
          <a:p>
            <a:endParaRPr lang="en-US" sz="1350" b="1" dirty="0">
              <a:solidFill>
                <a:schemeClr val="tx1"/>
              </a:solidFill>
              <a:latin typeface="Pea Katrina" pitchFamily="2" charset="0"/>
            </a:endParaRPr>
          </a:p>
          <a:p>
            <a:endParaRPr lang="en-US" sz="1350" dirty="0">
              <a:solidFill>
                <a:schemeClr val="tx1"/>
              </a:solidFill>
              <a:latin typeface="Pea Katrina" pitchFamily="2" charset="0"/>
            </a:endParaRPr>
          </a:p>
          <a:p>
            <a:endParaRPr lang="en-US" sz="1350" dirty="0">
              <a:solidFill>
                <a:schemeClr val="tx1"/>
              </a:solidFill>
              <a:latin typeface="Pea Katrina" pitchFamily="2" charset="0"/>
            </a:endParaRPr>
          </a:p>
          <a:p>
            <a:endParaRPr lang="en-US" sz="1350" dirty="0">
              <a:solidFill>
                <a:schemeClr val="tx1"/>
              </a:solidFill>
              <a:latin typeface="Pea Katrina" pitchFamily="2" charset="0"/>
            </a:endParaRPr>
          </a:p>
          <a:p>
            <a:endParaRPr lang="en-US" sz="1350" dirty="0">
              <a:solidFill>
                <a:schemeClr val="tx1"/>
              </a:solidFill>
              <a:latin typeface="Pea Katrina" pitchFamily="2" charset="0"/>
            </a:endParaRPr>
          </a:p>
        </p:txBody>
      </p:sp>
      <p:sp>
        <p:nvSpPr>
          <p:cNvPr id="10" name="Rounded Rectangle 9"/>
          <p:cNvSpPr/>
          <p:nvPr/>
        </p:nvSpPr>
        <p:spPr>
          <a:xfrm>
            <a:off x="4038600" y="6069788"/>
            <a:ext cx="4494864" cy="750321"/>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 b="1" dirty="0">
              <a:solidFill>
                <a:schemeClr val="tx1"/>
              </a:solidFill>
              <a:latin typeface="Pea Katrina" pitchFamily="2" charset="0"/>
            </a:endParaRPr>
          </a:p>
          <a:p>
            <a:endParaRPr lang="en-US" sz="1050" b="1" dirty="0">
              <a:solidFill>
                <a:schemeClr val="tx1"/>
              </a:solidFill>
              <a:latin typeface="Pea Katrina" pitchFamily="2" charset="0"/>
            </a:endParaRPr>
          </a:p>
          <a:p>
            <a:r>
              <a:rPr lang="en-US" sz="1050" b="1">
                <a:solidFill>
                  <a:schemeClr val="tx1"/>
                </a:solidFill>
                <a:latin typeface="Pea Katrina" pitchFamily="2" charset="0"/>
              </a:rPr>
              <a:t>Birthdays </a:t>
            </a:r>
            <a:endParaRPr lang="en-US" sz="1050" b="1" dirty="0">
              <a:solidFill>
                <a:schemeClr val="tx1"/>
              </a:solidFill>
              <a:latin typeface="Pea Katrina" pitchFamily="2" charset="0"/>
            </a:endParaRPr>
          </a:p>
          <a:p>
            <a:endParaRPr lang="en-US" sz="1050" b="1" dirty="0">
              <a:solidFill>
                <a:schemeClr val="tx1"/>
              </a:solidFill>
              <a:latin typeface="Pea Katrina" pitchFamily="2" charset="0"/>
            </a:endParaRPr>
          </a:p>
          <a:p>
            <a:endParaRPr lang="en-US" sz="900" b="1" dirty="0">
              <a:solidFill>
                <a:schemeClr val="tx1"/>
              </a:solidFill>
              <a:latin typeface="Pea Katrina" pitchFamily="2" charset="0"/>
            </a:endParaRPr>
          </a:p>
          <a:p>
            <a:endParaRPr lang="en-US" sz="900" b="1" dirty="0">
              <a:solidFill>
                <a:schemeClr val="tx1"/>
              </a:solidFill>
              <a:latin typeface="Pea Katrina" pitchFamily="2" charset="0"/>
            </a:endParaRPr>
          </a:p>
          <a:p>
            <a:endParaRPr lang="en-US" sz="900" b="1" dirty="0">
              <a:solidFill>
                <a:schemeClr val="tx1"/>
              </a:solidFill>
              <a:latin typeface="Pea Katrina" pitchFamily="2" charset="0"/>
            </a:endParaRPr>
          </a:p>
        </p:txBody>
      </p:sp>
      <p:pic>
        <p:nvPicPr>
          <p:cNvPr id="2058" name="Picture 10" descr="Chocolate Birthday Cak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260053">
            <a:off x="3527647" y="6141782"/>
            <a:ext cx="650138" cy="6858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Plain Pumpk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9507" y="448036"/>
            <a:ext cx="753620" cy="75211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Autumn Appl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55833" y="16833"/>
            <a:ext cx="1183317" cy="1183317"/>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Leaves and Rak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7173" y="3714750"/>
            <a:ext cx="1597655" cy="112427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667251" y="476376"/>
            <a:ext cx="2399027" cy="784830"/>
          </a:xfrm>
          <a:prstGeom prst="rect">
            <a:avLst/>
          </a:prstGeom>
          <a:noFill/>
        </p:spPr>
        <p:txBody>
          <a:bodyPr wrap="square" rtlCol="0">
            <a:spAutoFit/>
          </a:bodyPr>
          <a:lstStyle/>
          <a:p>
            <a:r>
              <a:rPr lang="en-US" sz="2250" dirty="0"/>
              <a:t>Welcome Fall Tyson’s Tykes!</a:t>
            </a:r>
            <a:endParaRPr lang="en-US" sz="2250" dirty="0"/>
          </a:p>
        </p:txBody>
      </p:sp>
      <p:sp>
        <p:nvSpPr>
          <p:cNvPr id="3" name="TextBox 2"/>
          <p:cNvSpPr txBox="1"/>
          <p:nvPr/>
        </p:nvSpPr>
        <p:spPr>
          <a:xfrm>
            <a:off x="6267450" y="2753737"/>
            <a:ext cx="2514600" cy="1962076"/>
          </a:xfrm>
          <a:prstGeom prst="rect">
            <a:avLst/>
          </a:prstGeom>
          <a:noFill/>
        </p:spPr>
        <p:txBody>
          <a:bodyPr wrap="square" rtlCol="0">
            <a:spAutoFit/>
          </a:bodyPr>
          <a:lstStyle/>
          <a:p>
            <a:r>
              <a:rPr lang="en-US" sz="1350" u="sng" dirty="0"/>
              <a:t>Special Schedule</a:t>
            </a:r>
          </a:p>
          <a:p>
            <a:endParaRPr lang="en-US" sz="1350" u="sng" dirty="0"/>
          </a:p>
          <a:p>
            <a:r>
              <a:rPr lang="en-US" sz="1350" dirty="0"/>
              <a:t>Monday – </a:t>
            </a:r>
            <a:r>
              <a:rPr lang="en-US" sz="1350" dirty="0"/>
              <a:t>Music</a:t>
            </a:r>
            <a:endParaRPr lang="en-US" sz="1350" dirty="0"/>
          </a:p>
          <a:p>
            <a:r>
              <a:rPr lang="en-US" sz="1350" dirty="0"/>
              <a:t>Tuesday – Art</a:t>
            </a:r>
          </a:p>
          <a:p>
            <a:r>
              <a:rPr lang="en-US" sz="1350" dirty="0"/>
              <a:t>Wednesday – </a:t>
            </a:r>
            <a:r>
              <a:rPr lang="en-US" sz="1350" dirty="0"/>
              <a:t>Gym</a:t>
            </a:r>
            <a:endParaRPr lang="en-US" sz="1350" dirty="0"/>
          </a:p>
          <a:p>
            <a:r>
              <a:rPr lang="en-US" sz="1350" dirty="0"/>
              <a:t>Thursday –  Gym</a:t>
            </a:r>
          </a:p>
          <a:p>
            <a:r>
              <a:rPr lang="en-US" sz="1350" dirty="0"/>
              <a:t>Friday – </a:t>
            </a:r>
            <a:r>
              <a:rPr lang="en-US" sz="1350" dirty="0"/>
              <a:t>Library</a:t>
            </a:r>
          </a:p>
          <a:p>
            <a:endParaRPr lang="en-US" sz="1350" dirty="0"/>
          </a:p>
          <a:p>
            <a:r>
              <a:rPr lang="en-US" sz="1350" dirty="0"/>
              <a:t>         etyson@methacton.org</a:t>
            </a:r>
            <a:endParaRPr lang="en-US" sz="1350" dirty="0"/>
          </a:p>
        </p:txBody>
      </p:sp>
      <p:sp>
        <p:nvSpPr>
          <p:cNvPr id="11" name="TextBox 10"/>
          <p:cNvSpPr txBox="1"/>
          <p:nvPr/>
        </p:nvSpPr>
        <p:spPr>
          <a:xfrm>
            <a:off x="3813854" y="1457704"/>
            <a:ext cx="4244234" cy="1015663"/>
          </a:xfrm>
          <a:prstGeom prst="rect">
            <a:avLst/>
          </a:prstGeom>
          <a:noFill/>
        </p:spPr>
        <p:txBody>
          <a:bodyPr wrap="square" rtlCol="0">
            <a:spAutoFit/>
          </a:bodyPr>
          <a:lstStyle/>
          <a:p>
            <a:r>
              <a:rPr lang="en-US" sz="1200" dirty="0"/>
              <a:t>We have been very busy learning the routine of the first grade classroom.  September went fast with warm weeks fading into cool days and the celebration of Johnny Appleseed.  The kids just loved using their 5 senses to explore different apples.  In October we will explore fall and all the wonderful things about fall.</a:t>
            </a:r>
            <a:endParaRPr lang="en-US" sz="1200" dirty="0"/>
          </a:p>
        </p:txBody>
      </p:sp>
      <p:sp>
        <p:nvSpPr>
          <p:cNvPr id="12" name="TextBox 11"/>
          <p:cNvSpPr txBox="1"/>
          <p:nvPr/>
        </p:nvSpPr>
        <p:spPr>
          <a:xfrm>
            <a:off x="3654977" y="2782239"/>
            <a:ext cx="2400300" cy="1869743"/>
          </a:xfrm>
          <a:prstGeom prst="rect">
            <a:avLst/>
          </a:prstGeom>
          <a:noFill/>
        </p:spPr>
        <p:txBody>
          <a:bodyPr wrap="square" rtlCol="0">
            <a:spAutoFit/>
          </a:bodyPr>
          <a:lstStyle/>
          <a:p>
            <a:r>
              <a:rPr lang="en-US" sz="1050" u="sng" dirty="0"/>
              <a:t>ELA</a:t>
            </a:r>
          </a:p>
          <a:p>
            <a:r>
              <a:rPr lang="en-US" sz="1050" dirty="0"/>
              <a:t>We will be finishing Theme 1 where we focused on short a and short I, along with word families of at, </a:t>
            </a:r>
            <a:r>
              <a:rPr lang="en-US" sz="1050" dirty="0" err="1"/>
              <a:t>ap</a:t>
            </a:r>
            <a:r>
              <a:rPr lang="en-US" sz="1050" dirty="0"/>
              <a:t>, and, and ag.  We also explored the contraction ‘s . In Theme 2 we will explore the short vowel o and the variant vowel o.  The word families of ick, ink, ill, and it will be explored.  The inflections of </a:t>
            </a:r>
            <a:r>
              <a:rPr lang="en-US" sz="1050" dirty="0" err="1"/>
              <a:t>ed</a:t>
            </a:r>
            <a:r>
              <a:rPr lang="en-US" sz="1050" dirty="0"/>
              <a:t> and </a:t>
            </a:r>
            <a:r>
              <a:rPr lang="en-US" sz="1050" dirty="0" err="1"/>
              <a:t>ing</a:t>
            </a:r>
            <a:r>
              <a:rPr lang="en-US" sz="1050" dirty="0"/>
              <a:t> along with the contraction of </a:t>
            </a:r>
            <a:r>
              <a:rPr lang="en-US" sz="1050" dirty="0" err="1"/>
              <a:t>n’t</a:t>
            </a:r>
            <a:r>
              <a:rPr lang="en-US" sz="1050" dirty="0"/>
              <a:t> will be taught.</a:t>
            </a:r>
            <a:endParaRPr lang="en-US" sz="1050" dirty="0"/>
          </a:p>
        </p:txBody>
      </p:sp>
      <p:sp>
        <p:nvSpPr>
          <p:cNvPr id="13" name="TextBox 12"/>
          <p:cNvSpPr txBox="1"/>
          <p:nvPr/>
        </p:nvSpPr>
        <p:spPr>
          <a:xfrm>
            <a:off x="3695701" y="4931866"/>
            <a:ext cx="4648310" cy="900246"/>
          </a:xfrm>
          <a:prstGeom prst="rect">
            <a:avLst/>
          </a:prstGeom>
          <a:noFill/>
        </p:spPr>
        <p:txBody>
          <a:bodyPr wrap="square" rtlCol="0">
            <a:spAutoFit/>
          </a:bodyPr>
          <a:lstStyle/>
          <a:p>
            <a:r>
              <a:rPr lang="en-US" sz="1050" u="sng" dirty="0"/>
              <a:t>Math</a:t>
            </a:r>
          </a:p>
          <a:p>
            <a:r>
              <a:rPr lang="en-US" sz="1050" dirty="0"/>
              <a:t>We have really dived into the new math program and have finished the first two chapters (counting to 10 and number bonds)  We will dive into addition and subtraction and the many different strategies that we can use to solve the problems.  We will also start our focus facts – addition sums to 5.</a:t>
            </a:r>
            <a:endParaRPr lang="en-US" sz="1050" dirty="0"/>
          </a:p>
        </p:txBody>
      </p:sp>
      <p:sp>
        <p:nvSpPr>
          <p:cNvPr id="14" name="TextBox 13"/>
          <p:cNvSpPr txBox="1"/>
          <p:nvPr/>
        </p:nvSpPr>
        <p:spPr>
          <a:xfrm>
            <a:off x="4095751" y="6093000"/>
            <a:ext cx="184731" cy="300082"/>
          </a:xfrm>
          <a:prstGeom prst="rect">
            <a:avLst/>
          </a:prstGeom>
          <a:noFill/>
        </p:spPr>
        <p:txBody>
          <a:bodyPr wrap="none" rtlCol="0">
            <a:spAutoFit/>
          </a:bodyPr>
          <a:lstStyle/>
          <a:p>
            <a:endParaRPr lang="en-US" sz="1350" dirty="0"/>
          </a:p>
        </p:txBody>
      </p:sp>
      <p:sp>
        <p:nvSpPr>
          <p:cNvPr id="16" name="TextBox 15"/>
          <p:cNvSpPr txBox="1"/>
          <p:nvPr/>
        </p:nvSpPr>
        <p:spPr>
          <a:xfrm>
            <a:off x="4234299" y="6370000"/>
            <a:ext cx="4180978" cy="507831"/>
          </a:xfrm>
          <a:prstGeom prst="rect">
            <a:avLst/>
          </a:prstGeom>
          <a:noFill/>
        </p:spPr>
        <p:txBody>
          <a:bodyPr wrap="square" rtlCol="0">
            <a:spAutoFit/>
          </a:bodyPr>
          <a:lstStyle/>
          <a:p>
            <a:r>
              <a:rPr lang="en-US" sz="900" dirty="0"/>
              <a:t>Lindsey Craig – 10/22                   </a:t>
            </a:r>
          </a:p>
          <a:p>
            <a:r>
              <a:rPr lang="en-US" sz="900" dirty="0"/>
              <a:t>Julian </a:t>
            </a:r>
            <a:r>
              <a:rPr lang="en-US" sz="900" dirty="0" err="1"/>
              <a:t>Buchert</a:t>
            </a:r>
            <a:r>
              <a:rPr lang="en-US" sz="900" dirty="0"/>
              <a:t> – 10/22</a:t>
            </a:r>
          </a:p>
          <a:p>
            <a:r>
              <a:rPr lang="en-US" sz="900" dirty="0"/>
              <a:t>Alexander </a:t>
            </a:r>
            <a:r>
              <a:rPr lang="en-US" sz="900" dirty="0" err="1"/>
              <a:t>Knarr</a:t>
            </a:r>
            <a:r>
              <a:rPr lang="en-US" sz="900" dirty="0"/>
              <a:t> – 10/27</a:t>
            </a:r>
            <a:endParaRPr lang="en-US" sz="900" dirty="0"/>
          </a:p>
        </p:txBody>
      </p:sp>
    </p:spTree>
    <p:extLst>
      <p:ext uri="{BB962C8B-B14F-4D97-AF65-F5344CB8AC3E}">
        <p14:creationId xmlns:p14="http://schemas.microsoft.com/office/powerpoint/2010/main" val="873070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259</Words>
  <Application>Microsoft Office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Pea Katrina</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Tyson</dc:creator>
  <cp:lastModifiedBy>Tyler Tyson</cp:lastModifiedBy>
  <cp:revision>1</cp:revision>
  <dcterms:created xsi:type="dcterms:W3CDTF">2016-10-03T22:19:28Z</dcterms:created>
  <dcterms:modified xsi:type="dcterms:W3CDTF">2016-10-03T22:19:47Z</dcterms:modified>
</cp:coreProperties>
</file>